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notesSlides/notesSlide20.xml" ContentType="application/vnd.openxmlformats-officedocument.presentationml.notesSlide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4.xml" ContentType="application/vnd.openxmlformats-officedocument.presentationml.notesSlide+xml"/>
  <Override PartName="/ppt/tags/tag65.xml" ContentType="application/vnd.openxmlformats-officedocument.presentationml.tags+xml"/>
  <Override PartName="/ppt/notesSlides/notesSlide25.xml" ContentType="application/vnd.openxmlformats-officedocument.presentationml.notesSlide+xml"/>
  <Override PartName="/ppt/tags/tag66.xml" ContentType="application/vnd.openxmlformats-officedocument.presentationml.tags+xml"/>
  <Override PartName="/ppt/notesSlides/notesSlide2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35" r:id="rId14"/>
    <p:sldId id="448" r:id="rId15"/>
    <p:sldId id="379" r:id="rId16"/>
    <p:sldId id="446" r:id="rId17"/>
    <p:sldId id="449" r:id="rId18"/>
    <p:sldId id="442" r:id="rId19"/>
    <p:sldId id="454" r:id="rId20"/>
    <p:sldId id="453" r:id="rId21"/>
    <p:sldId id="437" r:id="rId22"/>
    <p:sldId id="443" r:id="rId23"/>
    <p:sldId id="452" r:id="rId24"/>
    <p:sldId id="438" r:id="rId25"/>
    <p:sldId id="328" r:id="rId26"/>
    <p:sldId id="425" r:id="rId27"/>
    <p:sldId id="428" r:id="rId28"/>
    <p:sldId id="400" r:id="rId29"/>
    <p:sldId id="421" r:id="rId30"/>
    <p:sldId id="401" r:id="rId31"/>
    <p:sldId id="450" r:id="rId32"/>
    <p:sldId id="403" r:id="rId33"/>
    <p:sldId id="423" r:id="rId34"/>
    <p:sldId id="405" r:id="rId35"/>
    <p:sldId id="407" r:id="rId36"/>
    <p:sldId id="408" r:id="rId37"/>
    <p:sldId id="427" r:id="rId38"/>
    <p:sldId id="409" r:id="rId39"/>
    <p:sldId id="430" r:id="rId40"/>
    <p:sldId id="275" r:id="rId41"/>
    <p:sldId id="395" r:id="rId42"/>
    <p:sldId id="397" r:id="rId43"/>
    <p:sldId id="368" r:id="rId44"/>
    <p:sldId id="396" r:id="rId45"/>
    <p:sldId id="372" r:id="rId46"/>
    <p:sldId id="370" r:id="rId47"/>
    <p:sldId id="399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76" r:id="rId58"/>
    <p:sldId id="366" r:id="rId59"/>
    <p:sldId id="367" r:id="rId60"/>
    <p:sldId id="374" r:id="rId61"/>
    <p:sldId id="369" r:id="rId62"/>
    <p:sldId id="384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380" r:id="rId73"/>
    <p:sldId id="419" r:id="rId74"/>
    <p:sldId id="381" r:id="rId75"/>
    <p:sldId id="382" r:id="rId76"/>
    <p:sldId id="383" r:id="rId77"/>
    <p:sldId id="323" r:id="rId78"/>
    <p:sldId id="424" r:id="rId79"/>
    <p:sldId id="385" r:id="rId80"/>
    <p:sldId id="429" r:id="rId81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Arial Unicode MS" panose="020B0604020202020204" pitchFamily="34" charset="-128"/>
      <p:regular r:id="rId89"/>
    </p:embeddedFont>
    <p:embeddedFont>
      <p:font typeface="CMSY10ORIG" panose="020B0604020202020204"/>
      <p:regular r:id="rId90"/>
    </p:embeddedFont>
    <p:embeddedFont>
      <p:font typeface="CMMI7" panose="020B0604020202020204"/>
      <p:regular r:id="rId91"/>
    </p:embeddedFont>
    <p:embeddedFont>
      <p:font typeface="MS PGothic" panose="020B0600070205080204" pitchFamily="34" charset="-128"/>
      <p:regular r:id="rId92"/>
    </p:embeddedFont>
    <p:embeddedFont>
      <p:font typeface="CMMI10" panose="020B0604020202020204"/>
      <p:regular r:id="rId93"/>
    </p:embeddedFont>
    <p:embeddedFont>
      <p:font typeface="Comic Sans MS" panose="030F0702030302020204" pitchFamily="66" charset="0"/>
      <p:regular r:id="rId94"/>
      <p:bold r:id="rId95"/>
    </p:embeddedFont>
    <p:embeddedFont>
      <p:font typeface="DejaVu Sans" panose="020B0603030804020204" pitchFamily="34" charset="0"/>
      <p:regular r:id="rId96"/>
      <p:bold r:id="rId97"/>
      <p:italic r:id="rId98"/>
      <p:boldItalic r:id="rId99"/>
    </p:embeddedFont>
    <p:embeddedFont>
      <p:font typeface="CMR10" panose="020B0604020202020204"/>
      <p:regular r:id="rId100"/>
    </p:embeddedFont>
    <p:embeddedFont>
      <p:font typeface="Tw Cen MT" panose="020B0602020104020603" pitchFamily="34" charset="0"/>
      <p:regular r:id="rId101"/>
      <p:bold r:id="rId102"/>
      <p:italic r:id="rId103"/>
      <p:bold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custDataLst>
    <p:tags r:id="rId10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35"/>
            <p14:sldId id="448"/>
            <p14:sldId id="379"/>
            <p14:sldId id="446"/>
            <p14:sldId id="449"/>
            <p14:sldId id="442"/>
            <p14:sldId id="454"/>
            <p14:sldId id="453"/>
            <p14:sldId id="437"/>
            <p14:sldId id="443"/>
            <p14:sldId id="452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  <p14:sldId id="424"/>
            <p14:sldId id="385"/>
            <p14:sldId id="42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9CB07"/>
    <a:srgbClr val="94B8E4"/>
    <a:srgbClr val="000000"/>
    <a:srgbClr val="009900"/>
    <a:srgbClr val="00B050"/>
    <a:srgbClr val="66CCFF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2263" autoAdjust="0"/>
  </p:normalViewPr>
  <p:slideViewPr>
    <p:cSldViewPr>
      <p:cViewPr>
        <p:scale>
          <a:sx n="125" d="100"/>
          <a:sy n="125" d="100"/>
        </p:scale>
        <p:origin x="-228" y="-162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2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08/01/2018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adiabatique : faire absorber n-1 photons </a:t>
            </a:r>
            <a:r>
              <a:rPr lang="fr-FR" dirty="0" err="1" smtClean="0"/>
              <a:t>radio-fréquence</a:t>
            </a:r>
            <a:r>
              <a:rPr lang="fr-FR" dirty="0" smtClean="0"/>
              <a:t> de façon robuste</a:t>
            </a:r>
          </a:p>
          <a:p>
            <a:r>
              <a:rPr lang="fr-FR" dirty="0" smtClean="0"/>
              <a:t>STARK !</a:t>
            </a:r>
          </a:p>
          <a:p>
            <a:r>
              <a:rPr lang="fr-FR" dirty="0" smtClean="0"/>
              <a:t>Bon champ électrique 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2D-MOT car pas de </a:t>
            </a:r>
            <a:r>
              <a:rPr lang="en-US" dirty="0" err="1" smtClean="0"/>
              <a:t>pression</a:t>
            </a:r>
            <a:r>
              <a:rPr lang="en-US" dirty="0" smtClean="0"/>
              <a:t> de </a:t>
            </a:r>
            <a:r>
              <a:rPr lang="en-US" dirty="0" err="1" smtClean="0"/>
              <a:t>vapeur</a:t>
            </a:r>
            <a:r>
              <a:rPr lang="en-US" dirty="0" smtClean="0"/>
              <a:t> de </a:t>
            </a:r>
            <a:r>
              <a:rPr lang="en-US" dirty="0" err="1" smtClean="0"/>
              <a:t>Rb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cryo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Largeur</a:t>
            </a:r>
            <a:r>
              <a:rPr lang="fr-FR" baseline="0" dirty="0" smtClean="0"/>
              <a:t> spectrale du laser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Calibration meilleure</a:t>
            </a:r>
            <a:r>
              <a:rPr lang="fr-FR" baseline="0" dirty="0" smtClean="0"/>
              <a:t> que géométriquement. 2,84cm à cause des grands trous dans les électrodes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DC sert pour la compensation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Transition : on a beaucoup d'</a:t>
            </a:r>
            <a:r>
              <a:rPr lang="fr-FR" dirty="0" err="1" smtClean="0"/>
              <a:t>élliptiques</a:t>
            </a:r>
            <a:r>
              <a:rPr lang="fr-FR" dirty="0" smtClean="0"/>
              <a:t> à cause de la </a:t>
            </a:r>
            <a:r>
              <a:rPr lang="fr-FR" dirty="0" err="1" smtClean="0"/>
              <a:t>circularisation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souhaitait s'éloigner de la puce mais le 2D-MOT a commencé à </a:t>
            </a:r>
            <a:r>
              <a:rPr lang="fr-FR" dirty="0" err="1" smtClean="0"/>
              <a:t>fuire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baseline="0" dirty="0" smtClean="0"/>
              <a:t> champ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 : structure STARK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Calcul numérique</a:t>
            </a:r>
            <a:r>
              <a:rPr lang="fr-FR" baseline="0" dirty="0" smtClean="0"/>
              <a:t> pour l'or</a:t>
            </a:r>
          </a:p>
          <a:p>
            <a:r>
              <a:rPr lang="fr-FR" baseline="0" dirty="0" smtClean="0"/>
              <a:t>On reviendra plus tard sur les autres mécanismes de désexcitation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Gamme</a:t>
            </a:r>
            <a:r>
              <a:rPr lang="en-US" dirty="0" smtClean="0"/>
              <a:t> </a:t>
            </a:r>
            <a:r>
              <a:rPr lang="en-US" dirty="0" err="1" smtClean="0"/>
              <a:t>Jz</a:t>
            </a:r>
            <a:r>
              <a:rPr lang="en-US" dirty="0" smtClean="0"/>
              <a:t>/J : </a:t>
            </a:r>
            <a:r>
              <a:rPr lang="en-US" dirty="0" err="1" smtClean="0"/>
              <a:t>woupeeee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08/01/2018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08/01/2018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.jpe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.jpe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.jpe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9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png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2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jpe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84.png"/><Relationship Id="rId5" Type="http://schemas.openxmlformats.org/officeDocument/2006/relationships/image" Target="../media/image83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7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841.png"/><Relationship Id="rId4" Type="http://schemas.openxmlformats.org/officeDocument/2006/relationships/image" Target="../media/image8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862.png"/><Relationship Id="rId5" Type="http://schemas.openxmlformats.org/officeDocument/2006/relationships/image" Target="../media/image2.jpe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94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2.jpe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02.emf"/><Relationship Id="rId5" Type="http://schemas.openxmlformats.org/officeDocument/2006/relationships/image" Target="../media/image2.jpe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10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1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png"/><Relationship Id="rId1" Type="http://schemas.openxmlformats.org/officeDocument/2006/relationships/tags" Target="../tags/tag33.xml"/><Relationship Id="rId11" Type="http://schemas.openxmlformats.org/officeDocument/2006/relationships/image" Target="../media/image110.png"/><Relationship Id="rId6" Type="http://schemas.openxmlformats.org/officeDocument/2006/relationships/image" Target="../media/image114.png"/><Relationship Id="rId1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21.png"/><Relationship Id="rId5" Type="http://schemas.openxmlformats.org/officeDocument/2006/relationships/image" Target="../media/image122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wmf"/><Relationship Id="rId4" Type="http://schemas.openxmlformats.org/officeDocument/2006/relationships/image" Target="../media/image1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29.png"/><Relationship Id="rId4" Type="http://schemas.openxmlformats.org/officeDocument/2006/relationships/image" Target="../media/image7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139.png"/><Relationship Id="rId5" Type="http://schemas.openxmlformats.org/officeDocument/2006/relationships/image" Target="../media/image35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57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68.png"/><Relationship Id="rId5" Type="http://schemas.openxmlformats.org/officeDocument/2006/relationships/image" Target="../media/image861.png"/><Relationship Id="rId10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29.png"/><Relationship Id="rId4" Type="http://schemas.openxmlformats.org/officeDocument/2006/relationships/image" Target="../media/image9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42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950.png"/><Relationship Id="rId5" Type="http://schemas.openxmlformats.org/officeDocument/2006/relationships/image" Target="../media/image143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540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11" Type="http://schemas.openxmlformats.org/officeDocument/2006/relationships/image" Target="../media/image148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9.xml"/><Relationship Id="rId6" Type="http://schemas.openxmlformats.org/officeDocument/2006/relationships/image" Target="../media/image144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690.png"/><Relationship Id="rId5" Type="http://schemas.openxmlformats.org/officeDocument/2006/relationships/image" Target="../media/image154.png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jpeg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7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162.png"/><Relationship Id="rId5" Type="http://schemas.openxmlformats.org/officeDocument/2006/relationships/image" Target="../media/image2.jpeg"/><Relationship Id="rId4" Type="http://schemas.openxmlformats.org/officeDocument/2006/relationships/image" Target="../media/image161.png"/><Relationship Id="rId9" Type="http://schemas.openxmlformats.org/officeDocument/2006/relationships/image" Target="../media/image2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jpeg"/><Relationship Id="rId7" Type="http://schemas.openxmlformats.org/officeDocument/2006/relationships/image" Target="../media/image63.png"/><Relationship Id="rId12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166.png"/><Relationship Id="rId11" Type="http://schemas.openxmlformats.org/officeDocument/2006/relationships/image" Target="../media/image36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31.png"/><Relationship Id="rId9" Type="http://schemas.openxmlformats.org/officeDocument/2006/relationships/image" Target="../media/image2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5" Type="http://schemas.openxmlformats.org/officeDocument/2006/relationships/image" Target="../media/image169.png"/><Relationship Id="rId4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.jpe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image" Target="../media/image38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78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8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81.emf"/><Relationship Id="rId5" Type="http://schemas.openxmlformats.org/officeDocument/2006/relationships/image" Target="../media/image17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0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560.png"/><Relationship Id="rId7" Type="http://schemas.openxmlformats.org/officeDocument/2006/relationships/image" Target="../media/image1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570.png"/><Relationship Id="rId9" Type="http://schemas.openxmlformats.org/officeDocument/2006/relationships/image" Target="../media/image18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90.png"/><Relationship Id="rId12" Type="http://schemas.openxmlformats.org/officeDocument/2006/relationships/image" Target="../media/image1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92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91.jpeg"/><Relationship Id="rId9" Type="http://schemas.openxmlformats.org/officeDocument/2006/relationships/image" Target="../media/image6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200.png"/><Relationship Id="rId12" Type="http://schemas.openxmlformats.org/officeDocument/2006/relationships/image" Target="../media/image87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99.png"/><Relationship Id="rId10" Type="http://schemas.openxmlformats.org/officeDocument/2006/relationships/image" Target="../media/image850.png"/><Relationship Id="rId4" Type="http://schemas.openxmlformats.org/officeDocument/2006/relationships/image" Target="../media/image198.png"/><Relationship Id="rId9" Type="http://schemas.openxmlformats.org/officeDocument/2006/relationships/image" Target="../media/image20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02.emf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17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92.png"/><Relationship Id="rId5" Type="http://schemas.openxmlformats.org/officeDocument/2006/relationships/image" Target="../media/image203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205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4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image" Target="../media/image462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2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image" Target="../media/image213.png"/><Relationship Id="rId5" Type="http://schemas.openxmlformats.org/officeDocument/2006/relationships/image" Target="../media/image85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303116" y="1090651"/>
            <a:ext cx="573140" cy="538149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07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4" name="Picture 2" descr="D:\Documents Tigrane\manuscrit-git\soutenance\figures\upmc-logotype.gi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14" y="1030635"/>
            <a:ext cx="1330194" cy="6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62067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30259"/>
            <a:ext cx="648072" cy="74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611560" y="620688"/>
                <a:ext cx="4680520" cy="20906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orbitale électronique toroïdale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orientée par un champ électrique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qui stabilise le niveau</a:t>
                </a: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4680520" cy="2090637"/>
              </a:xfrm>
              <a:prstGeom prst="rect">
                <a:avLst/>
              </a:prstGeom>
              <a:blipFill rotWithShape="1">
                <a:blip r:embed="rId5"/>
                <a:stretch>
                  <a:fillRect l="-519" t="-1159" r="-519" b="-23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2060848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716016" y="4333776"/>
                <a:ext cx="374441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 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 durée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333776"/>
                <a:ext cx="3744416" cy="1754326"/>
              </a:xfrm>
              <a:prstGeom prst="rect">
                <a:avLst/>
              </a:prstGeom>
              <a:blipFill rotWithShape="1">
                <a:blip r:embed="rId9"/>
                <a:stretch>
                  <a:fillRect l="-974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984686"/>
            <a:ext cx="3096344" cy="29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120000">
            <a:off x="5762950" y="1064975"/>
            <a:ext cx="2776115" cy="213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79512" y="620688"/>
                <a:ext cx="4536504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condensateur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séparation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𝐷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&lt;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𝜆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/2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inhibe l'émission dans les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modes orthogonaux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aux plaques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nhibition de l'émission spontanée[3]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 (</m:t>
                    </m:r>
                    <m:r>
                      <a:rPr lang="fr-FR" b="0" i="1" smtClean="0">
                        <a:latin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</a:rPr>
                      <m:t>=0)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!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0688"/>
                <a:ext cx="4536504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937" t="-93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739" y="3428999"/>
            <a:ext cx="4166049" cy="234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92" y="3261871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5042471" y="706092"/>
            <a:ext cx="3811586" cy="2392976"/>
            <a:chOff x="5004048" y="767388"/>
            <a:chExt cx="3384376" cy="223224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00694" y="921824"/>
              <a:ext cx="2991083" cy="192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62154" y="6119776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7164288" y="6098742"/>
                <a:ext cx="1014958" cy="3724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098742"/>
                <a:ext cx="1014958" cy="3724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 flipH="1" flipV="1">
            <a:off x="6948264" y="5229201"/>
            <a:ext cx="504056" cy="7920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538101" y="834281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1" y="834281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932040" y="834281"/>
                <a:ext cx="3384376" cy="4801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cherchent le champ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techniques 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usuelles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 de l'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quasi-libre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décohérence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qqes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.)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834281"/>
                <a:ext cx="3384376" cy="4801314"/>
              </a:xfrm>
              <a:prstGeom prst="rect">
                <a:avLst/>
              </a:prstGeom>
              <a:blipFill rotWithShape="1">
                <a:blip r:embed="rId6"/>
                <a:stretch>
                  <a:fillRect l="-898" t="-507" b="-10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613626" y="2953645"/>
            <a:ext cx="3605098" cy="2681950"/>
            <a:chOff x="571245" y="2852936"/>
            <a:chExt cx="3605098" cy="2681950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1245" y="2852936"/>
              <a:ext cx="3605098" cy="268195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2823391" y="3511937"/>
              <a:ext cx="1143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FF000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Continuum</a:t>
              </a:r>
              <a:endParaRPr lang="fr-FR" sz="1600" dirty="0">
                <a:solidFill>
                  <a:srgbClr val="FF000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981196" y="4822413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nC</a:t>
              </a:r>
              <a:endParaRPr lang="fr-FR" sz="16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856169" y="2420888"/>
            <a:ext cx="857936" cy="792088"/>
          </a:xfrm>
          <a:prstGeom prst="rect">
            <a:avLst/>
          </a:prstGeom>
          <a:solidFill>
            <a:srgbClr val="F9CB07"/>
          </a:solidFill>
          <a:ln w="12700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80519" y="821748"/>
                <a:ext cx="4219812" cy="2607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,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r>
                      <a:rPr lang="fr-FR" b="0" i="1" smtClean="0">
                        <a:latin typeface="Cambria Math"/>
                      </a:rPr>
                      <m:t>5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45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200</m:t>
                    </m:r>
                    <m:r>
                      <a:rPr lang="fr-FR" b="0" i="1" smtClean="0">
                        <a:latin typeface="Cambria Math"/>
                      </a:rPr>
                      <m:t>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7</m:t>
                    </m:r>
                    <m:r>
                      <a:rPr lang="fr-FR" b="0" i="1" smtClean="0">
                        <a:latin typeface="Cambria Math"/>
                      </a:rPr>
                      <m:t>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821748"/>
                <a:ext cx="4219812" cy="2607252"/>
              </a:xfrm>
              <a:prstGeom prst="rect">
                <a:avLst/>
              </a:prstGeom>
              <a:blipFill rotWithShape="1">
                <a:blip r:embed="rId5"/>
                <a:stretch>
                  <a:fillRect l="-865" t="-930" b="-25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077072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44" y="4100636"/>
            <a:ext cx="2257947" cy="21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48551" y="4077072"/>
                <a:ext cx="4771521" cy="153304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 smtClean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b="0" i="1" dirty="0" smtClean="0">
                        <a:latin typeface="Cambria Math"/>
                      </a:rPr>
                      <m:t>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a:rPr lang="fr-FR" b="0" i="1" dirty="0" smtClean="0">
                        <a:latin typeface="Cambria Math"/>
                      </a:rPr>
                      <m:t>⋅</m:t>
                    </m:r>
                    <m:r>
                      <a:rPr lang="fr-FR" b="0" i="1" dirty="0" smtClean="0">
                        <a:latin typeface="Cambria Math"/>
                      </a:rPr>
                      <m:t>24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</m:t>
                    </m:r>
                    <m:r>
                      <a:rPr lang="fr-FR" i="1" dirty="0">
                        <a:latin typeface="Cambria Math"/>
                      </a:rPr>
                      <m:t>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⋅</m:t>
                    </m:r>
                    <m:r>
                      <a:rPr lang="fr-FR" i="1" dirty="0">
                        <a:latin typeface="Cambria Math"/>
                      </a:rPr>
                      <m:t>12</m:t>
                    </m:r>
                    <m:r>
                      <a:rPr lang="fr-FR" i="1" dirty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b="0" i="1" smtClean="0">
                        <a:latin typeface="Cambria Math"/>
                      </a:rPr>
                      <m:t>⋅</m:t>
                    </m:r>
                    <m:r>
                      <a:rPr lang="fr-FR" i="1">
                        <a:latin typeface="Cambria Math"/>
                      </a:rPr>
                      <m:t>5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⋅</m:t>
                    </m:r>
                    <m:r>
                      <a:rPr lang="fr-FR" i="1">
                        <a:latin typeface="Cambria Math"/>
                      </a:rPr>
                      <m:t>250</m:t>
                    </m:r>
                    <m:r>
                      <a:rPr lang="fr-FR" i="1">
                        <a:latin typeface="Cambria Math"/>
                      </a:rPr>
                      <m:t>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4077072"/>
                <a:ext cx="4771521" cy="153304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>
            <a:off x="5165834" y="2816932"/>
            <a:ext cx="244827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6029930" y="1781557"/>
            <a:ext cx="504056" cy="20162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6029930" y="1772816"/>
            <a:ext cx="504056" cy="20162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8295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5292080" y="2924944"/>
            <a:ext cx="800033" cy="864096"/>
            <a:chOff x="5292080" y="2924944"/>
            <a:chExt cx="800033" cy="8640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5724128" y="3212976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212976"/>
                  <a:ext cx="367985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500159" y="2924944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159" y="2924944"/>
                  <a:ext cx="37138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e 15"/>
            <p:cNvGrpSpPr/>
            <p:nvPr/>
          </p:nvGrpSpPr>
          <p:grpSpPr>
            <a:xfrm>
              <a:off x="5573822" y="3200400"/>
              <a:ext cx="279957" cy="304036"/>
              <a:chOff x="7100355" y="3196972"/>
              <a:chExt cx="279957" cy="304036"/>
            </a:xfrm>
          </p:grpSpPr>
          <p:cxnSp>
            <p:nvCxnSpPr>
              <p:cNvPr id="9" name="Connecteur droit avec flèche 8"/>
              <p:cNvCxnSpPr/>
              <p:nvPr/>
            </p:nvCxnSpPr>
            <p:spPr>
              <a:xfrm>
                <a:off x="7100355" y="3501008"/>
                <a:ext cx="279957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flipV="1">
                <a:off x="7100355" y="3196972"/>
                <a:ext cx="0" cy="29641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Ellipse 18"/>
            <p:cNvSpPr/>
            <p:nvPr/>
          </p:nvSpPr>
          <p:spPr>
            <a:xfrm>
              <a:off x="5501814" y="3429016"/>
              <a:ext cx="144000" cy="144000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5292080" y="3419708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080" y="3419708"/>
                  <a:ext cx="35375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Ellipse 19"/>
            <p:cNvSpPr/>
            <p:nvPr/>
          </p:nvSpPr>
          <p:spPr>
            <a:xfrm>
              <a:off x="5550962" y="347815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5999975" y="2802532"/>
            <a:ext cx="570325" cy="28800"/>
            <a:chOff x="6046394" y="2796330"/>
            <a:chExt cx="390461" cy="45719"/>
          </a:xfrm>
        </p:grpSpPr>
        <p:sp>
          <p:nvSpPr>
            <p:cNvPr id="27" name="Ellipse 26"/>
            <p:cNvSpPr/>
            <p:nvPr/>
          </p:nvSpPr>
          <p:spPr>
            <a:xfrm>
              <a:off x="6276222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6391136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6161308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6046394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752548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 interaction 2</a:t>
                </a:r>
                <a:r>
                  <a:rPr lang="fr-FR" baseline="30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nd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ordre de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752548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39" t="-774" r="-3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848410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384079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410098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880829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van der </a:t>
                  </a:r>
                  <a:r>
                    <a:rPr lang="fr-FR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Waals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6980419" y="1074303"/>
            <a:ext cx="1594868" cy="1326179"/>
            <a:chOff x="6793556" y="1166717"/>
            <a:chExt cx="1594868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1087684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870798" y="1641721"/>
                  <a:ext cx="3946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98" y="1641721"/>
                  <a:ext cx="394659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4790" y="4101473"/>
            <a:ext cx="5117689" cy="20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84168" y="3717032"/>
            <a:ext cx="1988127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51520" y="2132856"/>
            <a:ext cx="597666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45845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i="1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endParaRPr lang="fr-FR" i="1" dirty="0">
                  <a:latin typeface="Cambria Math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3505755"/>
            <a:ext cx="2947501" cy="233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en champ transverse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474219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</a:rPr>
                        <m:t>Δ</m:t>
                      </m:r>
                      <m:r>
                        <a:rPr lang="fr-FR" sz="14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1400" i="1" spc="-150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i="1" spc="-15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pc="-15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e>
                      </m:d>
                      <m:r>
                        <a:rPr lang="fr-FR" sz="1400" b="0" i="1" spc="-150" smtClean="0">
                          <a:latin typeface="Cambria Math"/>
                        </a:rPr>
                        <m:t>=12 </m:t>
                      </m:r>
                      <m:r>
                        <m:rPr>
                          <m:sty m:val="p"/>
                        </m:rPr>
                        <a:rPr lang="fr-FR" sz="1400" b="0" i="0" spc="-15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fr-FR" sz="1400" spc="-15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1608341896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Compton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  <a:p>
                          <a:pPr algn="ctr">
                            <a:buNone/>
                          </a:pP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1608341896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3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Compton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  <a:p>
                          <a:pPr algn="ctr">
                            <a:buNone/>
                          </a:pP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mélange des niveaux de paire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5087055" y="3068960"/>
                <a:ext cx="3168352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Maîtrise des systèmes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quantiques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individuels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manipulation de systèmes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corps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en interaction ?</a:t>
                </a: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55" y="3068960"/>
                <a:ext cx="3168352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r="-962" b="-710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6" y="2949833"/>
            <a:ext cx="3087098" cy="292743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4674341" y="705843"/>
                <a:ext cx="3993781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et complexité du calcul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1000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0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nombres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pour 100 spins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  <a:ea typeface="Linux Libertine G" panose="02000503000000000000" pitchFamily="2" charset="0"/>
                      </a:rPr>
                      <m:t>1/2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mesurer les propriétés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41" y="705843"/>
                <a:ext cx="3993781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913" t="-119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323528" y="697806"/>
            <a:ext cx="4176464" cy="2039362"/>
            <a:chOff x="251520" y="697806"/>
            <a:chExt cx="4176464" cy="2039362"/>
          </a:xfrm>
        </p:grpSpPr>
        <p:sp>
          <p:nvSpPr>
            <p:cNvPr id="11" name="ZoneTexte 10"/>
            <p:cNvSpPr txBox="1"/>
            <p:nvPr/>
          </p:nvSpPr>
          <p:spPr>
            <a:xfrm>
              <a:off x="251520" y="697806"/>
              <a:ext cx="41764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Explorer des phénomènes tels que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transitions de phase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quantiques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supraconductivité 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haute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Tc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transport &amp; localisation</a:t>
              </a:r>
              <a:endPara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marches 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aléatoires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quantiques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etc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.</a:t>
              </a: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647564" y="2367836"/>
              <a:ext cx="338437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Physique de la matière condensée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5" name="Flèche à angle droit 4"/>
          <p:cNvSpPr/>
          <p:nvPr/>
        </p:nvSpPr>
        <p:spPr>
          <a:xfrm rot="5400000">
            <a:off x="298200" y="225156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4645831" y="4653136"/>
            <a:ext cx="4050801" cy="14773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des Rydberg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866603578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Compton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 secondes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1 seconde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866603578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3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Compton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31818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499992" y="4869160"/>
                <a:ext cx="3168352" cy="10191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  <a:b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sSup>
                      <m:sSupPr>
                        <m:ctrlP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sz="2000" b="1" i="1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</a:t>
                </a:r>
                <a:b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869160"/>
                <a:ext cx="3168352" cy="10191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00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21135"/>
            <a:ext cx="5362830" cy="41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07504" y="1314634"/>
                <a:ext cx="345638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Nuage froid sur puce, déplacer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évaporation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14634"/>
                <a:ext cx="3456384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054" t="-1384" b="-44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07504" y="3429000"/>
            <a:ext cx="3456384" cy="2039246"/>
            <a:chOff x="107504" y="2852936"/>
            <a:chExt cx="3672408" cy="216024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70" y="692696"/>
            <a:ext cx="5573650" cy="418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</m:t>
                    </m:r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51520" y="692696"/>
            <a:ext cx="32403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classique du mouvement des atomes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pendant cette "évaporation"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nviron 100 atomes au 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oyenne sur 100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 variance s'annule pour certaines longueurs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7504" y="2852936"/>
            <a:ext cx="3672408" cy="2160240"/>
            <a:chOff x="107504" y="2852936"/>
            <a:chExt cx="3672408" cy="216024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des atomes après la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275856" y="5025952"/>
            <a:ext cx="4896543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résolue de chaque atome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observables de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spin (rotation arbitraire)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corrélations le long de la chaîne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139952" y="1074224"/>
            <a:ext cx="4896544" cy="2952328"/>
            <a:chOff x="179512" y="548680"/>
            <a:chExt cx="4896544" cy="2952328"/>
          </a:xfrm>
        </p:grpSpPr>
        <p:pic>
          <p:nvPicPr>
            <p:cNvPr id="31746" name="Picture 2" descr="D:\Documents Tigrane\manuscrit-git\soutenance\figures\detect_simu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94" y="908720"/>
              <a:ext cx="4229981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548680"/>
              <a:ext cx="4896544" cy="295232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107504" y="1124744"/>
                <a:ext cx="3528392" cy="28623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détecter les atomes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"geler" l'évolution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48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→46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éteindre le réseau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éjecter les atomes un par un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détection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par ionisation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dans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50C ou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46C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24744"/>
                <a:ext cx="3528392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379" t="-849" b="-25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74" y="764704"/>
            <a:ext cx="5362830" cy="363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19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Perspectives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32" y="1064081"/>
            <a:ext cx="8467355" cy="45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944763" y="5482904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571" y="4437112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9792" y="1124744"/>
            <a:ext cx="129614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115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156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544" y="2852936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48570"/>
            <a:ext cx="2592288" cy="203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4693243" cy="26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3" y="396678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3097466" y="4460363"/>
            <a:ext cx="386676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allongé 5 sur 10 µm, à 500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sphérique 150 µm, à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4680520" cy="2073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blipFill rotWithShape="1">
                <a:blip r:embed="rId8"/>
                <a:stretch>
                  <a:fillRect t="-4464" r="-938" b="-892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564" y="1949630"/>
            <a:ext cx="1391468" cy="2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Documents Tigrane\manuscrit-git\soutenance\figures\ionisation_50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4608512" cy="25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11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[4]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218238" y="3255348"/>
            <a:ext cx="2526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[4] C. Hermann-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Avigliano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</a:t>
            </a:r>
            <a:b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PRA 90, 040502 (2014)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Quelles plateformes de simulation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28672" name="Groupe 28671"/>
          <p:cNvGrpSpPr/>
          <p:nvPr/>
        </p:nvGrpSpPr>
        <p:grpSpPr>
          <a:xfrm>
            <a:off x="719820" y="617049"/>
            <a:ext cx="2068177" cy="2096545"/>
            <a:chOff x="3131840" y="2060848"/>
            <a:chExt cx="1808798" cy="1833608"/>
          </a:xfrm>
        </p:grpSpPr>
        <p:grpSp>
          <p:nvGrpSpPr>
            <p:cNvPr id="18" name="Groupe 17"/>
            <p:cNvGrpSpPr/>
            <p:nvPr/>
          </p:nvGrpSpPr>
          <p:grpSpPr>
            <a:xfrm>
              <a:off x="3131840" y="2060848"/>
              <a:ext cx="1808798" cy="1552580"/>
              <a:chOff x="2934006" y="714350"/>
              <a:chExt cx="1808798" cy="1566213"/>
            </a:xfrm>
          </p:grpSpPr>
          <p:pic>
            <p:nvPicPr>
              <p:cNvPr id="39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006" y="1092222"/>
                <a:ext cx="1808798" cy="118834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3348979" y="714350"/>
                <a:ext cx="978850" cy="298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Ions piégés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3243288" y="3625279"/>
              <a:ext cx="1585902" cy="269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R.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Blatt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ETZH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83568" y="3107366"/>
            <a:ext cx="2140680" cy="2717062"/>
            <a:chOff x="3059832" y="3933056"/>
            <a:chExt cx="1872208" cy="2376303"/>
          </a:xfrm>
        </p:grpSpPr>
        <p:grpSp>
          <p:nvGrpSpPr>
            <p:cNvPr id="10" name="Groupe 9"/>
            <p:cNvGrpSpPr/>
            <p:nvPr/>
          </p:nvGrpSpPr>
          <p:grpSpPr>
            <a:xfrm>
              <a:off x="3059832" y="3933056"/>
              <a:ext cx="1872208" cy="1899301"/>
              <a:chOff x="3082958" y="4038469"/>
              <a:chExt cx="1872208" cy="1899301"/>
            </a:xfrm>
          </p:grpSpPr>
          <p:sp>
            <p:nvSpPr>
              <p:cNvPr id="36" name="ZoneTexte 35"/>
              <p:cNvSpPr txBox="1"/>
              <p:nvPr/>
            </p:nvSpPr>
            <p:spPr>
              <a:xfrm>
                <a:off x="3082958" y="4038469"/>
                <a:ext cx="187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Qubits</a:t>
                </a:r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supraconducteurs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65" t="10041" r="18808" b="9196"/>
              <a:stretch/>
            </p:blipFill>
            <p:spPr>
              <a:xfrm>
                <a:off x="3334142" y="4581129"/>
                <a:ext cx="1369841" cy="1356641"/>
              </a:xfrm>
              <a:prstGeom prst="rect">
                <a:avLst/>
              </a:prstGeom>
            </p:spPr>
          </p:pic>
        </p:grpSp>
        <p:sp>
          <p:nvSpPr>
            <p:cNvPr id="42" name="ZoneTexte 41"/>
            <p:cNvSpPr txBox="1"/>
            <p:nvPr/>
          </p:nvSpPr>
          <p:spPr>
            <a:xfrm>
              <a:off x="3338976" y="5851758"/>
              <a:ext cx="1313920" cy="45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J.Martinis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UCSB - Google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640295" y="617049"/>
            <a:ext cx="2108169" cy="5188215"/>
            <a:chOff x="6640295" y="617049"/>
            <a:chExt cx="2108169" cy="5188215"/>
          </a:xfrm>
        </p:grpSpPr>
        <p:grpSp>
          <p:nvGrpSpPr>
            <p:cNvPr id="12" name="Groupe 11"/>
            <p:cNvGrpSpPr/>
            <p:nvPr/>
          </p:nvGrpSpPr>
          <p:grpSpPr>
            <a:xfrm>
              <a:off x="6659538" y="617049"/>
              <a:ext cx="2027246" cy="2105276"/>
              <a:chOff x="7126840" y="2060847"/>
              <a:chExt cx="1773001" cy="1841244"/>
            </a:xfrm>
          </p:grpSpPr>
          <p:sp>
            <p:nvSpPr>
              <p:cNvPr id="29" name="ZoneTexte 28"/>
              <p:cNvSpPr txBox="1"/>
              <p:nvPr/>
            </p:nvSpPr>
            <p:spPr>
              <a:xfrm>
                <a:off x="7230534" y="2060847"/>
                <a:ext cx="1602725" cy="296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ultra-froids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sp>
            <p:nvSpPr>
              <p:cNvPr id="4" name="ZoneTexte 3"/>
              <p:cNvSpPr txBox="1"/>
              <p:nvPr/>
            </p:nvSpPr>
            <p:spPr>
              <a:xfrm>
                <a:off x="7126840" y="3632914"/>
                <a:ext cx="1707873" cy="269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Dalibard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LKB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5" name="Picture 3" descr="D:\Documents Tigrane\manuscrit-git\soutenance\figures\ytterbium_gal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3950" y="2386979"/>
                <a:ext cx="1735891" cy="1301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e 15"/>
            <p:cNvGrpSpPr/>
            <p:nvPr/>
          </p:nvGrpSpPr>
          <p:grpSpPr>
            <a:xfrm>
              <a:off x="6640295" y="3261014"/>
              <a:ext cx="2108169" cy="2544250"/>
              <a:chOff x="7145907" y="4077071"/>
              <a:chExt cx="1843774" cy="2225164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7481632" y="4077071"/>
                <a:ext cx="1172322" cy="296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Spin-</a:t>
                </a:r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tronique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6" name="Picture 4" descr="D:\Documents Tigrane\manuscrit-git\soutenance\figures\467_1.gi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792" y="4443545"/>
                <a:ext cx="1408005" cy="1255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ZoneTexte 43"/>
              <p:cNvSpPr txBox="1"/>
              <p:nvPr/>
            </p:nvSpPr>
            <p:spPr>
              <a:xfrm>
                <a:off x="7145907" y="5779015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Quantronique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CEA Saclay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</p:grpSp>
      <p:grpSp>
        <p:nvGrpSpPr>
          <p:cNvPr id="7" name="Groupe 6"/>
          <p:cNvGrpSpPr/>
          <p:nvPr/>
        </p:nvGrpSpPr>
        <p:grpSpPr>
          <a:xfrm>
            <a:off x="3740658" y="617049"/>
            <a:ext cx="1983228" cy="5260223"/>
            <a:chOff x="3580386" y="617049"/>
            <a:chExt cx="1983228" cy="5260223"/>
          </a:xfrm>
        </p:grpSpPr>
        <p:grpSp>
          <p:nvGrpSpPr>
            <p:cNvPr id="14" name="Groupe 13"/>
            <p:cNvGrpSpPr/>
            <p:nvPr/>
          </p:nvGrpSpPr>
          <p:grpSpPr>
            <a:xfrm>
              <a:off x="3580386" y="3265165"/>
              <a:ext cx="1983228" cy="2612107"/>
              <a:chOff x="5184389" y="4005064"/>
              <a:chExt cx="1734503" cy="2284511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184389" y="4005064"/>
                <a:ext cx="1734503" cy="1656186"/>
                <a:chOff x="4970892" y="2199662"/>
                <a:chExt cx="1734503" cy="1670728"/>
              </a:xfrm>
            </p:grpSpPr>
            <p:pic>
              <p:nvPicPr>
                <p:cNvPr id="24" name="Picture 8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970892" y="2559151"/>
                  <a:ext cx="1734503" cy="131123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25" name="ZoneTexte 24"/>
                <p:cNvSpPr txBox="1"/>
                <p:nvPr/>
              </p:nvSpPr>
              <p:spPr>
                <a:xfrm>
                  <a:off x="5076036" y="2199662"/>
                  <a:ext cx="1524215" cy="298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002060"/>
                      </a:solidFill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Molécules polaires</a:t>
                  </a:r>
                  <a:endParaRPr lang="en-US" sz="1600" dirty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43" name="ZoneTexte 42"/>
              <p:cNvSpPr txBox="1"/>
              <p:nvPr/>
            </p:nvSpPr>
            <p:spPr>
              <a:xfrm>
                <a:off x="5415088" y="5766355"/>
                <a:ext cx="1273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D. Jin – 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Ye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JILA, Colorado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grpSp>
          <p:nvGrpSpPr>
            <p:cNvPr id="28673" name="Groupe 28672"/>
            <p:cNvGrpSpPr/>
            <p:nvPr/>
          </p:nvGrpSpPr>
          <p:grpSpPr>
            <a:xfrm>
              <a:off x="3592148" y="617049"/>
              <a:ext cx="1911136" cy="2258134"/>
              <a:chOff x="5221407" y="1988840"/>
              <a:chExt cx="1671452" cy="1974931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5263887" y="1988840"/>
                <a:ext cx="1628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en cavité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7" name="Picture 5" descr="D:\Documents Tigrane\manuscrit-git\soutenance\figures\CavityLensHighNA-289x300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945" y="2276872"/>
                <a:ext cx="1354854" cy="1406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ZoneTexte 46"/>
              <p:cNvSpPr txBox="1"/>
              <p:nvPr/>
            </p:nvSpPr>
            <p:spPr>
              <a:xfrm>
                <a:off x="5221407" y="3694594"/>
                <a:ext cx="1623754" cy="269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Reichel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LKB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</p:grpSp>
      <p:sp>
        <p:nvSpPr>
          <p:cNvPr id="41" name="ZoneTexte 40"/>
          <p:cNvSpPr txBox="1"/>
          <p:nvPr/>
        </p:nvSpPr>
        <p:spPr>
          <a:xfrm>
            <a:off x="3881345" y="4857893"/>
            <a:ext cx="381035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</a:t>
            </a:r>
            <a:b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</a:p>
          <a:p>
            <a:pPr algn="ctr"/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446752" y="4077072"/>
            <a:ext cx="684076" cy="1820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5679835" y="4437111"/>
            <a:ext cx="684076" cy="158417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4718088" y="3096351"/>
            <a:ext cx="4388343" cy="3054353"/>
            <a:chOff x="4648153" y="3373200"/>
            <a:chExt cx="4388343" cy="3054353"/>
          </a:xfrm>
        </p:grpSpPr>
        <p:pic>
          <p:nvPicPr>
            <p:cNvPr id="33797" name="Picture 5" descr="D:\Documents Tigrane\manuscrit-git\soutenance\figures\MW_50D50F_fie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53" y="3717032"/>
              <a:ext cx="4388343" cy="271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=0,19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  <m: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4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/>
          <p:cNvGrpSpPr/>
          <p:nvPr/>
        </p:nvGrpSpPr>
        <p:grpSpPr>
          <a:xfrm>
            <a:off x="-5077072" y="2924944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GHz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 champ électrique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l'effet Stark lève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des 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blipFill rotWithShape="1">
                <a:blip r:embed="rId13"/>
                <a:stretch>
                  <a:fillRect l="-779" t="-1365" b="-44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 sensibilité de la transition à l'inhomogénéité du champ électrique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important de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raie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blipFill rotWithShape="1">
                <a:blip r:embed="rId14"/>
                <a:stretch>
                  <a:fillRect l="-1426" t="-3311" r="-126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692696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1927"/>
            <a:ext cx="3900043" cy="21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/>
          <p:cNvSpPr/>
          <p:nvPr/>
        </p:nvSpPr>
        <p:spPr>
          <a:xfrm>
            <a:off x="6516216" y="3645024"/>
            <a:ext cx="864096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3628990" y="79902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990" y="79902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815752"/>
            <a:ext cx="3423954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2554929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953"/>
    </mc:Choice>
    <mc:Fallback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 des amplitudes et phases des électrodes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on vise une polarisation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pas d'autre mesure possible que les atomes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ptimisation sur le signal atomique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871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724128" y="999018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régler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4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3 phases relatives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310936"/>
            <a:ext cx="3385845" cy="166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165" y="4024698"/>
            <a:ext cx="4917957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332622" y="5085184"/>
            <a:ext cx="616606" cy="8640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980694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597300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du passage adiabatique 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population dans le pic 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63" y="3528424"/>
            <a:ext cx="4309170" cy="210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Dernier signal obtenu, ne permet pas encore de caractériser la cohérence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 l="-1329" r="-215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01008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3626822" y="3121188"/>
            <a:ext cx="2457346" cy="2731158"/>
            <a:chOff x="4615855" y="2927562"/>
            <a:chExt cx="3268513" cy="3268513"/>
          </a:xfrm>
        </p:grpSpPr>
        <p:pic>
          <p:nvPicPr>
            <p:cNvPr id="28675" name="Picture 3" descr="C:\Users\s15\AppData\Local\Microsoft\Windows\Temporary Internet Files\Content.IE5\KH19A45V\questions-1014060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55" y="2927562"/>
              <a:ext cx="3268513" cy="32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 descr="C:\Program Files (x86)\Microsoft Office\MEDIA\CAGCAT10\j0199727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52" y="4748279"/>
              <a:ext cx="843276" cy="8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08389"/>
            <a:ext cx="2808312" cy="205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66264" y="836712"/>
            <a:ext cx="7411472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Nous avons réalisé l'excitation d'atomes de Rydberg circulaires sur puce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Prochaines étapes à court terme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les atomes circulaires dans un faisceau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(faisceau Laguerre-Gauss déjà préparé)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près de la puce pour voir l'inhibition due à la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plus long terme : réalisation du simulateur !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3429000"/>
            <a:ext cx="3096344" cy="2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  <p:pic>
        <p:nvPicPr>
          <p:cNvPr id="31746" name="Picture 2" descr="D:\Documents Tigrane\manuscrit-git\soutenance\figures\photo-Bri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67" y="3816845"/>
            <a:ext cx="771028" cy="9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D:\Documents Tigrane\manuscrit-git\soutenance\figures\Sayrin_Clé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4" y="3816844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:\Documents Tigrane\manuscrit-git\soutenance\figures\Cortinas_Rodri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21" y="3816845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TL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48" y="381684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403624" y="639036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583644" y="2420888"/>
            <a:ext cx="5572532" cy="2971085"/>
            <a:chOff x="439628" y="2420888"/>
            <a:chExt cx="5572532" cy="2971085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609395" y="3114150"/>
              <a:ext cx="1982531" cy="2187058"/>
              <a:chOff x="2947458" y="3730977"/>
              <a:chExt cx="2113079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2947458" y="5477276"/>
                <a:ext cx="2113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T. </a:t>
                </a:r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Lahaye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439628" y="2457763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5632" y="2420888"/>
              <a:ext cx="5536528" cy="297108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771801" y="3429000"/>
              <a:ext cx="2808312" cy="1607289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516216" y="1840468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7039568" y="3383013"/>
              <a:ext cx="1628972" cy="2805404"/>
              <a:chOff x="340747" y="3327961"/>
              <a:chExt cx="1628972" cy="2805404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308" y="3327961"/>
                <a:ext cx="1613851" cy="1990204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</a:t>
              </a:r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Mott</a:t>
              </a:r>
              <a:endPara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450885" y="1916832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Déjà de remarquables réalisations expérimentales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3995936" y="5589240"/>
                <a:ext cx="3686466" cy="9233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Simulations limitées à quelques µs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non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piégés (bas-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photoionisation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∼10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589240"/>
                <a:ext cx="3686466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</m:t>
                        </m:r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</m:t>
                        </m:r>
                        <m:r>
                          <a:rPr lang="fr-FR" i="1" spc="-300">
                            <a:latin typeface="Cambria Math"/>
                          </a:rPr>
                          <m:t>50</m:t>
                        </m:r>
                        <m:r>
                          <a:rPr lang="fr-FR" i="1" spc="-300">
                            <a:latin typeface="Cambria Math"/>
                          </a:rPr>
                          <m:t>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</m:t>
                        </m:r>
                        <m:r>
                          <a:rPr lang="fr-FR" i="1" spc="-300">
                            <a:latin typeface="Cambria Math"/>
                          </a:rPr>
                          <m:t>49</m:t>
                        </m:r>
                        <m:r>
                          <a:rPr lang="fr-FR" i="1" spc="-300">
                            <a:latin typeface="Cambria Math"/>
                          </a:rPr>
                          <m:t>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</m:t>
                        </m:r>
                        <m:r>
                          <a:rPr lang="fr-FR" i="1" spc="-300">
                            <a:latin typeface="Cambria Math"/>
                          </a:rPr>
                          <m:t>49</m:t>
                        </m:r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</m:t>
                        </m:r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</m:t>
                    </m:r>
                    <m:r>
                      <a:rPr lang="fr-FR" i="1" spc="-300">
                        <a:latin typeface="Cambria Math"/>
                      </a:rPr>
                      <m:t>48</m:t>
                    </m:r>
                    <m:r>
                      <a:rPr lang="fr-FR" i="1" spc="-300">
                        <a:latin typeface="Cambria Math"/>
                      </a:rPr>
                      <m:t>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</m:t>
                    </m:r>
                    <m:r>
                      <a:rPr lang="fr-FR" i="1" spc="-300">
                        <a:latin typeface="Cambria Math"/>
                      </a:rPr>
                      <m:t>47</m:t>
                    </m:r>
                    <m:r>
                      <a:rPr lang="fr-FR" i="1" spc="-300">
                        <a:latin typeface="Cambria Math"/>
                      </a:rPr>
                      <m:t>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</m:t>
                    </m:r>
                    <m:r>
                      <a:rPr lang="fr-FR" i="1" spc="-300">
                        <a:latin typeface="Cambria Math"/>
                      </a:rPr>
                      <m:t>47</m:t>
                    </m:r>
                    <m:r>
                      <a:rPr lang="fr-FR" i="1" spc="-300">
                        <a:latin typeface="Cambria Math"/>
                      </a:rPr>
                      <m:t>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160760" y="1484784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4741188" y="378904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10 µs max. avant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désordre [1]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15490" y="620688"/>
            <a:ext cx="318869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de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gaz dense de Rydberg sur puce</a:t>
            </a:r>
          </a:p>
        </p:txBody>
      </p:sp>
      <p:pic>
        <p:nvPicPr>
          <p:cNvPr id="29698" name="Picture 2" descr="Z:\Pictures\Divers\mani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0" y="1675409"/>
            <a:ext cx="3312368" cy="29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631983" y="4664618"/>
            <a:ext cx="4540417" cy="1734248"/>
            <a:chOff x="3347739" y="4638835"/>
            <a:chExt cx="4540417" cy="1734248"/>
          </a:xfrm>
        </p:grpSpPr>
        <p:sp>
          <p:nvSpPr>
            <p:cNvPr id="57" name="Flèche droite 56"/>
            <p:cNvSpPr/>
            <p:nvPr/>
          </p:nvSpPr>
          <p:spPr>
            <a:xfrm>
              <a:off x="6539959" y="5163840"/>
              <a:ext cx="1348197" cy="648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6606359" y="60037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uillet 2014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31746" name="Picture 2" descr="D:\Documents Tigrane\manuscrit-git\soutenance\figures\24_rue_Lhomon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39" y="4638835"/>
              <a:ext cx="3204916" cy="1698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peuvent être piégés par laser (photo-ionisation négligeable)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554" t="-1493" r="-518" b="-3284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23528" y="3142113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45692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5" y="62301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610986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7032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-3256305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3" y="620688"/>
            <a:ext cx="3204916" cy="16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44008" y="2276872"/>
            <a:ext cx="40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Institut de physique du Collège de France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60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61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196752"/>
            <a:ext cx="403244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émission spontanée inhibée :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augmentée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PRX, in print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78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75656" y="1468839"/>
            <a:ext cx="6336704" cy="3139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6600" dirty="0" smtClean="0"/>
          </a:p>
          <a:p>
            <a:pPr algn="ctr"/>
            <a:r>
              <a:rPr lang="fr-FR" sz="6600" dirty="0" smtClean="0"/>
              <a:t>SUPPRIMER ?</a:t>
            </a:r>
          </a:p>
          <a:p>
            <a:pPr algn="ctr"/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107644</TotalTime>
  <Words>5034</Words>
  <Application>Microsoft Office PowerPoint</Application>
  <PresentationFormat>Affichage à l'écran (4:3)</PresentationFormat>
  <Paragraphs>960</Paragraphs>
  <Slides>80</Slides>
  <Notes>27</Notes>
  <HiddenSlides>1</HiddenSlides>
  <MMClips>1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98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Quelles plateformes de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Piéger des Rydberg circulaires : potentiel pondéro-moteur</vt:lpstr>
      <vt:lpstr>Piéger des Rydberg circulaires : géométrie des faisceaux</vt:lpstr>
      <vt:lpstr>Deux atomes de Rydberg en interaction</vt:lpstr>
      <vt:lpstr>Deux atomes de Rydberg en interaction : équivalence avec deux spins 1/2</vt:lpstr>
      <vt:lpstr>Hamiltonien XXZ d'une chaîne de Rydberg circulaires</vt:lpstr>
      <vt:lpstr>Durée de vie Rydberg circulaires</vt:lpstr>
      <vt:lpstr>Le mélange des niveaux de paire</vt:lpstr>
      <vt:lpstr>Durée de vie des Rydberg circulaires</vt:lpstr>
      <vt:lpstr>Préparer une chaîne régulière : « évaporation van der Waals »</vt:lpstr>
      <vt:lpstr>Préparer la chaîne : simulation du processus</vt:lpstr>
      <vt:lpstr>Détection des atomes après la simulation</vt:lpstr>
      <vt:lpstr>Perspectives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  <vt:lpstr>Effet Stark &amp; atomes circulaires</vt:lpstr>
      <vt:lpstr>Manipuler et détecter les états de Rydberg</vt:lpstr>
      <vt:lpstr>Arriver au niveau circulaire : le passage adiabatique idéal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1148</cp:revision>
  <cp:lastPrinted>2017-12-12T17:09:04Z</cp:lastPrinted>
  <dcterms:created xsi:type="dcterms:W3CDTF">2011-07-09T13:48:20Z</dcterms:created>
  <dcterms:modified xsi:type="dcterms:W3CDTF">2018-01-08T19:39:04Z</dcterms:modified>
</cp:coreProperties>
</file>